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CA9F"/>
    <a:srgbClr val="E5CF97"/>
    <a:srgbClr val="C5F2F7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81" autoAdjust="0"/>
    <p:restoredTop sz="74793" autoAdjust="0"/>
  </p:normalViewPr>
  <p:slideViewPr>
    <p:cSldViewPr>
      <p:cViewPr varScale="1">
        <p:scale>
          <a:sx n="68" d="100"/>
          <a:sy n="68" d="100"/>
        </p:scale>
        <p:origin x="163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1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6943FCF-FA6F-4B24-9AA2-70279925B2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663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176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1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76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176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76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97A202-6EC1-4370-B720-17015FBF43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06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67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268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9EEE8-4B5D-416D-ADDD-91489768A2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82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0EC87-6043-4E2B-BE3F-50FBCD45BA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90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01E1B-1C7D-4D2B-983B-B2EB746294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840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061EB-BE7D-48D4-BA8B-83053BD582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060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0B7D8-6924-4E4B-A207-DE55EEB90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352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C7DBF-C5B4-4F3E-BB76-3032555F9C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58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6AEAD-90A9-4E8E-B36C-3BCF04A83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93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40AC7-8DF1-450E-9DC2-5AEB216CE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75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7D4C2-1F95-405C-9005-802226BD4B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1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E77DF-E3B3-4B61-BEB6-C53367F1AF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41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CBAF9-09FC-4010-81B3-468EA58D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30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6218-5F37-4C3C-B49D-A9CA84DEC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55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26575-AD05-4CCD-BCEB-D75F1F797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31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C90CA-D8EC-4962-B440-A05025243B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95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1161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2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2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2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2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2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2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2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2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2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2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3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3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3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3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3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3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3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3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3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3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4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4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4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4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4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4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4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4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4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4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5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5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65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165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165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165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165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165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02DEF0C-97C4-4F18-AA21-AF6E16D8C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  <p:sldLayoutId id="214748385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67" y="73366"/>
            <a:ext cx="5791200" cy="1143000"/>
          </a:xfr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16</a:t>
            </a:r>
            <a:r>
              <a:rPr lang="en-US" sz="1600" b="1" baseline="30000" dirty="0">
                <a:solidFill>
                  <a:schemeClr val="tx1"/>
                </a:solidFill>
              </a:rPr>
              <a:t>th</a:t>
            </a:r>
            <a:r>
              <a:rPr lang="en-US" sz="1600" b="1" dirty="0">
                <a:solidFill>
                  <a:schemeClr val="tx1"/>
                </a:solidFill>
              </a:rPr>
              <a:t> Judicial Circuit of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Missouri</a:t>
            </a:r>
            <a:r>
              <a:rPr lang="en-US" sz="1600" b="1" dirty="0">
                <a:solidFill>
                  <a:schemeClr val="tx1"/>
                </a:solidFill>
              </a:rPr>
              <a:t> – Jackson County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>Family Court Division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3" y="73122"/>
            <a:ext cx="914400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017" y="109751"/>
            <a:ext cx="914400" cy="9144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7085818" y="4010025"/>
            <a:ext cx="78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04800" y="1066800"/>
            <a:ext cx="8229600" cy="5425571"/>
            <a:chOff x="12598" y="-1"/>
            <a:chExt cx="8474772" cy="6372976"/>
          </a:xfrm>
          <a:solidFill>
            <a:schemeClr val="bg2"/>
          </a:solidFill>
        </p:grpSpPr>
        <p:grpSp>
          <p:nvGrpSpPr>
            <p:cNvPr id="10" name="Group 9"/>
            <p:cNvGrpSpPr/>
            <p:nvPr/>
          </p:nvGrpSpPr>
          <p:grpSpPr>
            <a:xfrm>
              <a:off x="12598" y="-1"/>
              <a:ext cx="8331302" cy="6010359"/>
              <a:chOff x="12598" y="-504848"/>
              <a:chExt cx="8331302" cy="6010685"/>
            </a:xfrm>
            <a:grpFill/>
          </p:grpSpPr>
          <p:cxnSp>
            <p:nvCxnSpPr>
              <p:cNvPr id="25" name="Straight Connector 24"/>
              <p:cNvCxnSpPr>
                <a:cxnSpLocks/>
              </p:cNvCxnSpPr>
              <p:nvPr/>
            </p:nvCxnSpPr>
            <p:spPr>
              <a:xfrm flipV="1">
                <a:off x="4157210" y="5505836"/>
                <a:ext cx="249714" cy="1"/>
              </a:xfrm>
              <a:prstGeom prst="line">
                <a:avLst/>
              </a:prstGeom>
              <a:grp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oup 27"/>
              <p:cNvGrpSpPr/>
              <p:nvPr/>
            </p:nvGrpSpPr>
            <p:grpSpPr>
              <a:xfrm>
                <a:off x="12598" y="-504848"/>
                <a:ext cx="8331302" cy="4683904"/>
                <a:chOff x="12598" y="-504848"/>
                <a:chExt cx="8331302" cy="4683904"/>
              </a:xfrm>
              <a:grpFill/>
            </p:grpSpPr>
            <p:sp>
              <p:nvSpPr>
                <p:cNvPr id="29" name="_s8237"/>
                <p:cNvSpPr>
                  <a:spLocks noChangeArrowheads="1"/>
                </p:cNvSpPr>
                <p:nvPr/>
              </p:nvSpPr>
              <p:spPr bwMode="auto">
                <a:xfrm>
                  <a:off x="4757100" y="3427165"/>
                  <a:ext cx="1525459" cy="751891"/>
                </a:xfrm>
                <a:prstGeom prst="bevel">
                  <a:avLst>
                    <a:gd name="adj" fmla="val 12500"/>
                  </a:avLst>
                </a:prstGeom>
                <a:solidFill>
                  <a:schemeClr val="accent2">
                    <a:alpha val="70000"/>
                  </a:schemeClr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square" lIns="1217" tIns="608" rIns="1217" bIns="608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900" kern="1200" dirty="0">
                      <a:solidFill>
                        <a:srgbClr val="FFFFFF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Director </a:t>
                  </a:r>
                </a:p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900" kern="1200" dirty="0">
                      <a:solidFill>
                        <a:srgbClr val="FFFFFF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Support Services</a:t>
                  </a:r>
                  <a:endParaRPr lang="en-US" sz="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900" kern="1200" dirty="0">
                      <a:solidFill>
                        <a:srgbClr val="FFFFFF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(Ralph Zanders)</a:t>
                  </a:r>
                  <a:endParaRPr lang="en-US" sz="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0" name="_s1033"/>
                <p:cNvSpPr>
                  <a:spLocks noChangeArrowheads="1"/>
                </p:cNvSpPr>
                <p:nvPr/>
              </p:nvSpPr>
              <p:spPr bwMode="auto">
                <a:xfrm>
                  <a:off x="12598" y="1822433"/>
                  <a:ext cx="1943100" cy="814070"/>
                </a:xfrm>
                <a:prstGeom prst="bevel">
                  <a:avLst>
                    <a:gd name="adj" fmla="val 12500"/>
                  </a:avLst>
                </a:prstGeom>
                <a:gradFill>
                  <a:gsLst>
                    <a:gs pos="0">
                      <a:schemeClr val="bg1"/>
                    </a:gs>
                    <a:gs pos="50000">
                      <a:schemeClr val="bg2">
                        <a:alpha val="89999"/>
                      </a:schemeClr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189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square" lIns="620" tIns="310" rIns="620" bIns="31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Office of the </a:t>
                  </a:r>
                  <a:r>
                    <a:rPr lang="en-US" sz="1000" dirty="0"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Juvenile Officer</a:t>
                  </a:r>
                </a:p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Juvenile Officer 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(Lori L. </a:t>
                  </a:r>
                  <a:r>
                    <a:rPr lang="en-US" sz="1000" kern="1200" dirty="0" err="1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Stipp</a:t>
                  </a:r>
                  <a:r>
                    <a:rPr lang="en-US" sz="10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31" name="Elbow Connector 30"/>
                <p:cNvCxnSpPr>
                  <a:cxnSpLocks/>
                  <a:stCxn id="35" idx="0"/>
                  <a:endCxn id="36" idx="0"/>
                </p:cNvCxnSpPr>
                <p:nvPr/>
              </p:nvCxnSpPr>
              <p:spPr>
                <a:xfrm flipH="1">
                  <a:off x="5447038" y="-71461"/>
                  <a:ext cx="2896862" cy="1804670"/>
                </a:xfrm>
                <a:prstGeom prst="bentConnector3">
                  <a:avLst>
                    <a:gd name="adj1" fmla="val -8126"/>
                  </a:avLst>
                </a:prstGeom>
                <a:grpFill/>
                <a:ln w="158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Elbow Connector 31"/>
                <p:cNvCxnSpPr>
                  <a:stCxn id="35" idx="4"/>
                  <a:endCxn id="30" idx="6"/>
                </p:cNvCxnSpPr>
                <p:nvPr/>
              </p:nvCxnSpPr>
              <p:spPr>
                <a:xfrm rot="10800000" flipV="1">
                  <a:off x="984149" y="-71462"/>
                  <a:ext cx="5340452" cy="1893894"/>
                </a:xfrm>
                <a:prstGeom prst="bentConnector2">
                  <a:avLst/>
                </a:prstGeom>
                <a:grpFill/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AutoShape 61"/>
                <p:cNvSpPr>
                  <a:spLocks noChangeArrowheads="1"/>
                </p:cNvSpPr>
                <p:nvPr/>
              </p:nvSpPr>
              <p:spPr bwMode="auto">
                <a:xfrm>
                  <a:off x="5781675" y="523909"/>
                  <a:ext cx="1943100" cy="836295"/>
                </a:xfrm>
                <a:prstGeom prst="bevel">
                  <a:avLst>
                    <a:gd name="adj" fmla="val 12500"/>
                  </a:avLst>
                </a:prstGeom>
                <a:gradFill>
                  <a:gsLst>
                    <a:gs pos="0">
                      <a:schemeClr val="bg1"/>
                    </a:gs>
                    <a:gs pos="50000">
                      <a:schemeClr val="bg2">
                        <a:alpha val="89999"/>
                      </a:schemeClr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18900000" scaled="1"/>
                </a:gradFill>
                <a:ln w="317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620" tIns="310" rIns="620" bIns="31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Family Court Commissioners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4" name="AutoShape 61"/>
                <p:cNvSpPr>
                  <a:spLocks noChangeArrowheads="1"/>
                </p:cNvSpPr>
                <p:nvPr/>
              </p:nvSpPr>
              <p:spPr bwMode="auto">
                <a:xfrm>
                  <a:off x="3374198" y="32217"/>
                  <a:ext cx="2072822" cy="1000400"/>
                </a:xfrm>
                <a:prstGeom prst="bevel">
                  <a:avLst>
                    <a:gd name="adj" fmla="val 12500"/>
                  </a:avLst>
                </a:prstGeom>
                <a:gradFill>
                  <a:gsLst>
                    <a:gs pos="0">
                      <a:schemeClr val="bg1"/>
                    </a:gs>
                    <a:gs pos="50000">
                      <a:schemeClr val="bg2">
                        <a:alpha val="89999"/>
                      </a:schemeClr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18900000" scaled="1"/>
                </a:gradFill>
                <a:ln w="3175">
                  <a:solidFill>
                    <a:schemeClr val="accent1">
                      <a:lumMod val="40000"/>
                      <a:lumOff val="60000"/>
                    </a:schemeClr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620" tIns="310" rIns="620" bIns="31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Family Court 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Administrative Judge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Jennifer Phillips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5" name="_s1033"/>
                <p:cNvSpPr>
                  <a:spLocks noChangeArrowheads="1"/>
                </p:cNvSpPr>
                <p:nvPr/>
              </p:nvSpPr>
              <p:spPr bwMode="auto">
                <a:xfrm>
                  <a:off x="6324600" y="-504848"/>
                  <a:ext cx="2019300" cy="866775"/>
                </a:xfrm>
                <a:prstGeom prst="bevel">
                  <a:avLst>
                    <a:gd name="adj" fmla="val 12500"/>
                  </a:avLst>
                </a:prstGeom>
                <a:gradFill>
                  <a:gsLst>
                    <a:gs pos="0">
                      <a:schemeClr val="bg1"/>
                    </a:gs>
                    <a:gs pos="50000">
                      <a:schemeClr val="bg2">
                        <a:alpha val="89999"/>
                      </a:schemeClr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18900000" scaled="1"/>
                </a:gradFill>
                <a:ln w="317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square" lIns="620" tIns="310" rIns="620" bIns="31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Court Administrator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(Bev Newman)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6" name="_s1033"/>
                <p:cNvSpPr>
                  <a:spLocks noChangeArrowheads="1"/>
                </p:cNvSpPr>
                <p:nvPr/>
              </p:nvSpPr>
              <p:spPr bwMode="auto">
                <a:xfrm>
                  <a:off x="3374198" y="1290312"/>
                  <a:ext cx="2072840" cy="885795"/>
                </a:xfrm>
                <a:prstGeom prst="bevel">
                  <a:avLst>
                    <a:gd name="adj" fmla="val 12500"/>
                  </a:avLst>
                </a:prstGeom>
                <a:gradFill>
                  <a:gsLst>
                    <a:gs pos="0">
                      <a:schemeClr val="bg1"/>
                    </a:gs>
                    <a:gs pos="50000">
                      <a:schemeClr val="bg2">
                        <a:alpha val="89999"/>
                      </a:schemeClr>
                    </a:gs>
                    <a:gs pos="100000">
                      <a:schemeClr val="bg2">
                        <a:gamma/>
                        <a:shade val="46275"/>
                        <a:invGamma/>
                      </a:schemeClr>
                    </a:gs>
                  </a:gsLst>
                  <a:lin ang="18900000" scaled="1"/>
                </a:gra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square" lIns="620" tIns="310" rIns="620" bIns="31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Deputy Court Administrator Director, Family Court</a:t>
                  </a:r>
                  <a:r>
                    <a:rPr lang="en-US" sz="1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</a:t>
                  </a:r>
                  <a:r>
                    <a:rPr lang="en-US" sz="10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Services 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(Theresa L. Byrd)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8" name="_s8232"/>
                <p:cNvSpPr>
                  <a:spLocks noChangeArrowheads="1"/>
                </p:cNvSpPr>
                <p:nvPr/>
              </p:nvSpPr>
              <p:spPr bwMode="auto">
                <a:xfrm>
                  <a:off x="2644426" y="2395303"/>
                  <a:ext cx="1525459" cy="751891"/>
                </a:xfrm>
                <a:prstGeom prst="bevel">
                  <a:avLst>
                    <a:gd name="adj" fmla="val 12500"/>
                  </a:avLst>
                </a:prstGeom>
                <a:solidFill>
                  <a:schemeClr val="accent2">
                    <a:alpha val="70000"/>
                  </a:schemeClr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square" lIns="1217" tIns="608" rIns="1217" bIns="608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900" kern="1200" dirty="0">
                      <a:solidFill>
                        <a:srgbClr val="FFFFFF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Assistant Legal Counsel</a:t>
                  </a:r>
                  <a:endParaRPr lang="en-US" sz="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900" kern="1200" dirty="0">
                      <a:solidFill>
                        <a:srgbClr val="FFFFFF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(Matthew Tisdale)</a:t>
                  </a:r>
                  <a:endParaRPr lang="en-US" sz="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0" name="_s8240"/>
                <p:cNvSpPr>
                  <a:spLocks noChangeArrowheads="1"/>
                </p:cNvSpPr>
                <p:nvPr/>
              </p:nvSpPr>
              <p:spPr bwMode="auto">
                <a:xfrm>
                  <a:off x="640359" y="2807052"/>
                  <a:ext cx="1581958" cy="837821"/>
                </a:xfrm>
                <a:prstGeom prst="bevel">
                  <a:avLst>
                    <a:gd name="adj" fmla="val 12500"/>
                  </a:avLst>
                </a:prstGeom>
                <a:solidFill>
                  <a:schemeClr val="accent5">
                    <a:lumMod val="75000"/>
                    <a:alpha val="30000"/>
                  </a:schemeClr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square" lIns="1217" tIns="608" rIns="1217" bIns="608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9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Director</a:t>
                  </a:r>
                </a:p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9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Legal Services</a:t>
                  </a:r>
                  <a:endParaRPr lang="en-US" sz="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9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(Lori L. </a:t>
                  </a:r>
                  <a:r>
                    <a:rPr lang="en-US" sz="900" kern="1200" dirty="0" err="1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Stipp</a:t>
                  </a:r>
                  <a:r>
                    <a:rPr lang="en-US" sz="900" kern="1200" dirty="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  <a:endParaRPr lang="en-US" sz="9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2" name="_s8240"/>
            <p:cNvSpPr>
              <a:spLocks noChangeArrowheads="1"/>
            </p:cNvSpPr>
            <p:nvPr/>
          </p:nvSpPr>
          <p:spPr bwMode="auto">
            <a:xfrm>
              <a:off x="640359" y="5280850"/>
              <a:ext cx="1581958" cy="837775"/>
            </a:xfrm>
            <a:prstGeom prst="bevel">
              <a:avLst>
                <a:gd name="adj" fmla="val 12500"/>
              </a:avLst>
            </a:prstGeom>
            <a:solidFill>
              <a:schemeClr val="accent5">
                <a:lumMod val="75000"/>
                <a:alpha val="3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217" tIns="608" rIns="1217" bIns="608" anchor="ctr"/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Manager, Case Assessment Unit</a:t>
              </a:r>
              <a:endPara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900" dirty="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Ahmad Belcher</a:t>
              </a:r>
              <a:r>
                <a:rPr lang="en-US" sz="900" kern="12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_s8237"/>
            <p:cNvSpPr>
              <a:spLocks noChangeArrowheads="1"/>
            </p:cNvSpPr>
            <p:nvPr/>
          </p:nvSpPr>
          <p:spPr bwMode="auto">
            <a:xfrm>
              <a:off x="4769591" y="4803496"/>
              <a:ext cx="1501783" cy="727711"/>
            </a:xfrm>
            <a:prstGeom prst="bevel">
              <a:avLst>
                <a:gd name="adj" fmla="val 12500"/>
              </a:avLst>
            </a:prstGeom>
            <a:solidFill>
              <a:schemeClr val="accent2">
                <a:alpha val="7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217" tIns="608" rIns="1217" bIns="608" anchor="ctr"/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Director, Assessment &amp; Development Services</a:t>
              </a:r>
              <a:endPara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(Dr. Pamela </a:t>
              </a:r>
              <a:r>
                <a:rPr lang="en-US" sz="900" kern="1200" dirty="0" err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Behle</a:t>
              </a:r>
              <a:r>
                <a:rPr lang="en-US" sz="900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_s8237"/>
            <p:cNvSpPr>
              <a:spLocks noChangeArrowheads="1"/>
            </p:cNvSpPr>
            <p:nvPr/>
          </p:nvSpPr>
          <p:spPr bwMode="auto">
            <a:xfrm>
              <a:off x="2648448" y="4718294"/>
              <a:ext cx="1525459" cy="751850"/>
            </a:xfrm>
            <a:prstGeom prst="bevel">
              <a:avLst>
                <a:gd name="adj" fmla="val 12500"/>
              </a:avLst>
            </a:prstGeom>
            <a:solidFill>
              <a:schemeClr val="accent2">
                <a:alpha val="7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217" tIns="608" rIns="1217" bIns="608" anchor="ctr"/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Director</a:t>
              </a:r>
            </a:p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Field Services</a:t>
              </a:r>
              <a:endPara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Adri</a:t>
              </a:r>
              <a:r>
                <a:rPr lang="en-US" sz="90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anne Guillen</a:t>
              </a:r>
              <a:endPara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_s8237"/>
            <p:cNvSpPr>
              <a:spLocks noChangeArrowheads="1"/>
            </p:cNvSpPr>
            <p:nvPr/>
          </p:nvSpPr>
          <p:spPr bwMode="auto">
            <a:xfrm>
              <a:off x="2644426" y="5621125"/>
              <a:ext cx="1525459" cy="751850"/>
            </a:xfrm>
            <a:prstGeom prst="bevel">
              <a:avLst>
                <a:gd name="adj" fmla="val 12500"/>
              </a:avLst>
            </a:prstGeom>
            <a:solidFill>
              <a:schemeClr val="accent2">
                <a:alpha val="7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217" tIns="608" rIns="1217" bIns="608" anchor="ctr"/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Director, Family Court Resource Services</a:t>
              </a:r>
              <a:endPara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(Karen J. Brown)</a:t>
              </a:r>
              <a:endPara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_s8237"/>
            <p:cNvSpPr>
              <a:spLocks noChangeArrowheads="1"/>
            </p:cNvSpPr>
            <p:nvPr/>
          </p:nvSpPr>
          <p:spPr bwMode="auto">
            <a:xfrm>
              <a:off x="2647950" y="3802825"/>
              <a:ext cx="1525459" cy="751850"/>
            </a:xfrm>
            <a:prstGeom prst="bevel">
              <a:avLst>
                <a:gd name="adj" fmla="val 12500"/>
              </a:avLst>
            </a:prstGeom>
            <a:solidFill>
              <a:schemeClr val="accent2">
                <a:alpha val="7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217" tIns="608" rIns="1217" bIns="608" anchor="ctr"/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Director, Office of the Guardian ad Litem</a:t>
              </a:r>
              <a:endPara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(VACANT)</a:t>
              </a:r>
              <a:endPara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_s8232"/>
            <p:cNvSpPr>
              <a:spLocks noChangeArrowheads="1"/>
            </p:cNvSpPr>
            <p:nvPr/>
          </p:nvSpPr>
          <p:spPr bwMode="auto">
            <a:xfrm>
              <a:off x="4757102" y="5651053"/>
              <a:ext cx="1514272" cy="690835"/>
            </a:xfrm>
            <a:prstGeom prst="bevel">
              <a:avLst>
                <a:gd name="adj" fmla="val 12500"/>
              </a:avLst>
            </a:prstGeom>
            <a:solidFill>
              <a:schemeClr val="accent2">
                <a:alpha val="7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217" tIns="608" rIns="1217" bIns="608" anchor="ctr"/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Program Manager of Accreditations</a:t>
              </a:r>
              <a:endPara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(Carolyn Meadows</a:t>
              </a:r>
              <a:r>
                <a:rPr lang="en-US" sz="90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_s8232"/>
            <p:cNvSpPr>
              <a:spLocks noChangeArrowheads="1"/>
            </p:cNvSpPr>
            <p:nvPr/>
          </p:nvSpPr>
          <p:spPr bwMode="auto">
            <a:xfrm>
              <a:off x="4780081" y="2899993"/>
              <a:ext cx="1528398" cy="751850"/>
            </a:xfrm>
            <a:prstGeom prst="bevel">
              <a:avLst>
                <a:gd name="adj" fmla="val 12500"/>
              </a:avLst>
            </a:prstGeom>
            <a:solidFill>
              <a:schemeClr val="accent2">
                <a:alpha val="7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217" tIns="608" rIns="1217" bIns="608" anchor="ctr"/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Director</a:t>
              </a:r>
            </a:p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Residential Services</a:t>
              </a:r>
            </a:p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(Tyra Sanders)</a:t>
              </a:r>
              <a:endPara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_s8232"/>
            <p:cNvSpPr>
              <a:spLocks noChangeArrowheads="1"/>
            </p:cNvSpPr>
            <p:nvPr/>
          </p:nvSpPr>
          <p:spPr bwMode="auto">
            <a:xfrm>
              <a:off x="6889698" y="2921500"/>
              <a:ext cx="1597672" cy="716576"/>
            </a:xfrm>
            <a:prstGeom prst="bevel">
              <a:avLst>
                <a:gd name="adj" fmla="val 12500"/>
              </a:avLst>
            </a:prstGeom>
            <a:solidFill>
              <a:schemeClr val="accent2">
                <a:alpha val="7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217" tIns="608" rIns="1217" bIns="608" anchor="ctr"/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Disproportionate Minority Program Manager</a:t>
              </a:r>
              <a:endPara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900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(Teresa Smith)</a:t>
              </a:r>
              <a:endPara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41" name="Straight Connector 40"/>
          <p:cNvCxnSpPr>
            <a:endCxn id="29" idx="4"/>
          </p:cNvCxnSpPr>
          <p:nvPr/>
        </p:nvCxnSpPr>
        <p:spPr>
          <a:xfrm>
            <a:off x="4331271" y="4734140"/>
            <a:ext cx="5807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36"/>
          <p:cNvSpPr>
            <a:spLocks noChangeArrowheads="1"/>
          </p:cNvSpPr>
          <p:nvPr/>
        </p:nvSpPr>
        <p:spPr bwMode="auto">
          <a:xfrm>
            <a:off x="417534" y="33207"/>
            <a:ext cx="8308932" cy="39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49" name="Straight Connector 48"/>
          <p:cNvCxnSpPr>
            <a:cxnSpLocks/>
            <a:stCxn id="38" idx="0"/>
            <a:endCxn id="20" idx="4"/>
          </p:cNvCxnSpPr>
          <p:nvPr/>
        </p:nvCxnSpPr>
        <p:spPr>
          <a:xfrm>
            <a:off x="4341818" y="3855722"/>
            <a:ext cx="59254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331271" y="5381455"/>
            <a:ext cx="5807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cxnSpLocks/>
            <a:stCxn id="36" idx="2"/>
          </p:cNvCxnSpPr>
          <p:nvPr/>
        </p:nvCxnSpPr>
        <p:spPr bwMode="auto">
          <a:xfrm>
            <a:off x="4575587" y="3349081"/>
            <a:ext cx="0" cy="28344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>
            <a:off x="9563681" y="5007474"/>
            <a:ext cx="91440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>
            <a:cxnSpLocks/>
            <a:stCxn id="36" idx="2"/>
            <a:endCxn id="36" idx="2"/>
          </p:cNvCxnSpPr>
          <p:nvPr/>
        </p:nvCxnSpPr>
        <p:spPr bwMode="auto">
          <a:xfrm>
            <a:off x="4575587" y="3349081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Straight Connector 129"/>
          <p:cNvCxnSpPr/>
          <p:nvPr/>
        </p:nvCxnSpPr>
        <p:spPr bwMode="auto">
          <a:xfrm flipH="1" flipV="1">
            <a:off x="543697" y="5700584"/>
            <a:ext cx="20086" cy="9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Straight Connector 135"/>
          <p:cNvCxnSpPr/>
          <p:nvPr/>
        </p:nvCxnSpPr>
        <p:spPr bwMode="auto">
          <a:xfrm flipV="1">
            <a:off x="609600" y="3733800"/>
            <a:ext cx="0" cy="2209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>
            <a:cxnSpLocks/>
          </p:cNvCxnSpPr>
          <p:nvPr/>
        </p:nvCxnSpPr>
        <p:spPr>
          <a:xfrm>
            <a:off x="5582012" y="2334388"/>
            <a:ext cx="324973" cy="0"/>
          </a:xfrm>
          <a:prstGeom prst="line">
            <a:avLst/>
          </a:prstGeom>
          <a:solidFill>
            <a:schemeClr val="bg2"/>
          </a:solidFill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4572000" y="2362200"/>
            <a:ext cx="0" cy="211078"/>
          </a:xfrm>
          <a:prstGeom prst="line">
            <a:avLst/>
          </a:prstGeom>
          <a:solidFill>
            <a:schemeClr val="bg2"/>
          </a:solidFill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343400" y="4648200"/>
            <a:ext cx="58077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09600" y="5105400"/>
            <a:ext cx="2759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09600" y="4267200"/>
            <a:ext cx="2759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609600" y="5943600"/>
            <a:ext cx="2759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_s8240"/>
          <p:cNvSpPr>
            <a:spLocks noChangeArrowheads="1"/>
          </p:cNvSpPr>
          <p:nvPr/>
        </p:nvSpPr>
        <p:spPr bwMode="auto">
          <a:xfrm>
            <a:off x="914400" y="4727525"/>
            <a:ext cx="1536192" cy="713232"/>
          </a:xfrm>
          <a:prstGeom prst="bevel">
            <a:avLst>
              <a:gd name="adj" fmla="val 12500"/>
            </a:avLst>
          </a:prstGeom>
          <a:solidFill>
            <a:schemeClr val="accent5">
              <a:lumMod val="75000"/>
              <a:alpha val="3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217" tIns="608" rIns="1217" bIns="608" anchor="ctr"/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9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Assistant Director </a:t>
            </a: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9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Legal Services</a:t>
            </a: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9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(Elizabeth E. Walker)</a:t>
            </a:r>
            <a:endParaRPr lang="en-US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7" name="_s1033">
            <a:extLst>
              <a:ext uri="{FF2B5EF4-FFF2-40B4-BE49-F238E27FC236}">
                <a16:creationId xmlns:a16="http://schemas.microsoft.com/office/drawing/2014/main" id="{3F0EBCB2-E270-45CE-A633-046B21E29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1153" y="1895287"/>
            <a:ext cx="1886887" cy="732484"/>
          </a:xfrm>
          <a:prstGeom prst="bevel">
            <a:avLst>
              <a:gd name="adj" fmla="val 12500"/>
            </a:avLst>
          </a:prstGeom>
          <a:gradFill>
            <a:gsLst>
              <a:gs pos="0">
                <a:schemeClr val="bg1"/>
              </a:gs>
              <a:gs pos="50000">
                <a:schemeClr val="bg2">
                  <a:alpha val="89999"/>
                </a:schemeClr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189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620" tIns="310" rIns="620" bIns="310" anchor="ctr"/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0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 of Finance &amp; Budget (</a:t>
            </a:r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Anthony Kelley</a:t>
            </a:r>
            <a:r>
              <a:rPr lang="en-US" sz="10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1DECB94-900D-4BFD-9AC8-44AD8A677C31}"/>
              </a:ext>
            </a:extLst>
          </p:cNvPr>
          <p:cNvCxnSpPr>
            <a:cxnSpLocks/>
            <a:endCxn id="57" idx="6"/>
          </p:cNvCxnSpPr>
          <p:nvPr/>
        </p:nvCxnSpPr>
        <p:spPr>
          <a:xfrm>
            <a:off x="2404597" y="1435739"/>
            <a:ext cx="0" cy="459548"/>
          </a:xfrm>
          <a:prstGeom prst="line">
            <a:avLst/>
          </a:prstGeom>
          <a:solidFill>
            <a:schemeClr val="bg2"/>
          </a:solidFill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B4E5512-7EC2-4781-B81D-4F0677C93857}"/>
              </a:ext>
            </a:extLst>
          </p:cNvPr>
          <p:cNvCxnSpPr>
            <a:cxnSpLocks/>
            <a:endCxn id="19" idx="4"/>
          </p:cNvCxnSpPr>
          <p:nvPr/>
        </p:nvCxnSpPr>
        <p:spPr>
          <a:xfrm flipV="1">
            <a:off x="4572000" y="6171838"/>
            <a:ext cx="340047" cy="117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8F96C4-D20B-466B-8D66-475AB860A0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572001" y="4297681"/>
            <a:ext cx="3186673" cy="134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F6D6C98-C7C0-4F32-9109-5349530362FA}"/>
              </a:ext>
            </a:extLst>
          </p:cNvPr>
          <p:cNvCxnSpPr>
            <a:cxnSpLocks/>
            <a:endCxn id="21" idx="2"/>
          </p:cNvCxnSpPr>
          <p:nvPr/>
        </p:nvCxnSpPr>
        <p:spPr bwMode="auto">
          <a:xfrm flipH="1" flipV="1">
            <a:off x="7758674" y="4164041"/>
            <a:ext cx="1" cy="14025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Line 70">
            <a:extLst>
              <a:ext uri="{FF2B5EF4-FFF2-40B4-BE49-F238E27FC236}">
                <a16:creationId xmlns:a16="http://schemas.microsoft.com/office/drawing/2014/main" id="{3C3F17DC-6907-4A8B-B5B8-B4892D27A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4598" y="2654508"/>
            <a:ext cx="0" cy="3175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70">
            <a:extLst>
              <a:ext uri="{FF2B5EF4-FFF2-40B4-BE49-F238E27FC236}">
                <a16:creationId xmlns:a16="http://schemas.microsoft.com/office/drawing/2014/main" id="{A0355FD0-2ABF-41DC-A6C9-4F4DAA7EB1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4585" y="2972043"/>
            <a:ext cx="1164520" cy="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65296"/>
      </p:ext>
    </p:extLst>
  </p:cSld>
  <p:clrMapOvr>
    <a:masterClrMapping/>
  </p:clrMapOvr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46511</TotalTime>
  <Words>170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Tahoma</vt:lpstr>
      <vt:lpstr>Times New Roman</vt:lpstr>
      <vt:lpstr>Wingdings</vt:lpstr>
      <vt:lpstr>Balance</vt:lpstr>
      <vt:lpstr>16th Judicial Circuit of Missouri – Jackson County  Family Court Division</vt:lpstr>
    </vt:vector>
  </TitlesOfParts>
  <Company>Jackson County Circuit Court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Mary Ann McClure</dc:creator>
  <cp:lastModifiedBy>martenri</cp:lastModifiedBy>
  <cp:revision>247</cp:revision>
  <cp:lastPrinted>2022-01-24T21:46:20Z</cp:lastPrinted>
  <dcterms:created xsi:type="dcterms:W3CDTF">2013-02-28T15:34:27Z</dcterms:created>
  <dcterms:modified xsi:type="dcterms:W3CDTF">2024-03-20T21:07:36Z</dcterms:modified>
</cp:coreProperties>
</file>